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75" r:id="rId18"/>
    <p:sldId id="277" r:id="rId19"/>
    <p:sldId id="309" r:id="rId20"/>
    <p:sldId id="279" r:id="rId21"/>
    <p:sldId id="280" r:id="rId22"/>
    <p:sldId id="283" r:id="rId23"/>
    <p:sldId id="306" r:id="rId24"/>
    <p:sldId id="312" r:id="rId25"/>
    <p:sldId id="307" r:id="rId26"/>
    <p:sldId id="290" r:id="rId27"/>
    <p:sldId id="291" r:id="rId28"/>
    <p:sldId id="293" r:id="rId29"/>
    <p:sldId id="297" r:id="rId30"/>
    <p:sldId id="299" r:id="rId31"/>
    <p:sldId id="300" r:id="rId32"/>
    <p:sldId id="303" r:id="rId33"/>
    <p:sldId id="304" r:id="rId34"/>
    <p:sldId id="305" r:id="rId35"/>
    <p:sldId id="31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-109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30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BCFB9-F91E-4B63-847E-8E338769AD9C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2C147-C2A6-4AB4-8229-1A3EA9CD374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2C147-C2A6-4AB4-8229-1A3EA9CD374A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2C147-C2A6-4AB4-8229-1A3EA9CD374A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2C147-C2A6-4AB4-8229-1A3EA9CD374A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2C147-C2A6-4AB4-8229-1A3EA9CD374A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B0D7DD6-AAC1-4162-B6DD-E0363C82F8C5}" type="datetimeFigureOut">
              <a:rPr lang="en-CA" smtClean="0"/>
              <a:pPr/>
              <a:t>20/03/2014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FB603E6-81E0-4EA9-A751-4EB058655BA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Word_2007_Document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Word_2007_Document2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0.pn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1752600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/>
            </a:r>
            <a:br>
              <a:rPr lang="en-CA" dirty="0" smtClean="0">
                <a:solidFill>
                  <a:schemeClr val="tx1"/>
                </a:solidFill>
              </a:rPr>
            </a:br>
            <a:r>
              <a:rPr lang="en-CA" dirty="0" smtClean="0">
                <a:solidFill>
                  <a:schemeClr val="tx1"/>
                </a:solidFill>
              </a:rPr>
              <a:t>An Explanation of LENR?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(Low Energy Nuclear Reactions)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1470025"/>
          </a:xfrm>
        </p:spPr>
        <p:txBody>
          <a:bodyPr/>
          <a:lstStyle/>
          <a:p>
            <a:r>
              <a:rPr lang="en-CA" smtClean="0"/>
              <a:t>Basics </a:t>
            </a:r>
            <a:r>
              <a:rPr lang="en-CA" dirty="0" smtClean="0"/>
              <a:t>of ECE Theory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483768" y="472514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CA" dirty="0" smtClean="0"/>
              <a:t>Douglas W. Lindstrom</a:t>
            </a:r>
          </a:p>
          <a:p>
            <a:pPr algn="ctr"/>
            <a:r>
              <a:rPr lang="en-CA" dirty="0" smtClean="0"/>
              <a:t>AIAS</a:t>
            </a:r>
          </a:p>
          <a:p>
            <a:pPr algn="ctr"/>
            <a:r>
              <a:rPr lang="en-CA" dirty="0" smtClean="0"/>
              <a:t>March 2014</a:t>
            </a:r>
          </a:p>
          <a:p>
            <a:pPr algn="ctr"/>
            <a:endParaRPr lang="en-CA" dirty="0" smtClean="0"/>
          </a:p>
          <a:p>
            <a:pPr algn="ctr"/>
            <a:r>
              <a:rPr lang="en-CA" sz="2400" b="1" dirty="0" smtClean="0"/>
              <a:t>www.AIAS.US</a:t>
            </a:r>
            <a:endParaRPr lang="en-C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Holes in the Standard 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/>
              <a:t>by 1932 it was recognized that the motions of the galaxies didn’t fit the </a:t>
            </a:r>
            <a:r>
              <a:rPr lang="en-CA" dirty="0" smtClean="0"/>
              <a:t>relativistic or Newtonian </a:t>
            </a:r>
            <a:r>
              <a:rPr lang="en-CA" dirty="0"/>
              <a:t>model of </a:t>
            </a:r>
            <a:r>
              <a:rPr lang="en-CA" dirty="0" smtClean="0"/>
              <a:t>gravity</a:t>
            </a:r>
          </a:p>
          <a:p>
            <a:pPr lvl="1"/>
            <a:r>
              <a:rPr lang="en-CA" dirty="0" smtClean="0"/>
              <a:t>Patch it up with dark matter and energy composed of </a:t>
            </a:r>
            <a:r>
              <a:rPr lang="en-CA" dirty="0"/>
              <a:t>an as yet undiscovered sub atomic particle.  Current thinking is universe consist of (4.9% ordinary matter, 26.8% dark matter, 68.3% dark energy)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Holes in the Standard 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>
                <a:latin typeface="Book Antiqua" pitchFamily="18" charset="0"/>
              </a:rPr>
              <a:t>Inconsistencies in electromagnetism</a:t>
            </a:r>
          </a:p>
          <a:p>
            <a:pPr lvl="1"/>
            <a:r>
              <a:rPr lang="en-CA" dirty="0" smtClean="0">
                <a:latin typeface="Book Antiqua" pitchFamily="18" charset="0"/>
              </a:rPr>
              <a:t>Can not be unified with gravity</a:t>
            </a:r>
          </a:p>
          <a:p>
            <a:pPr lvl="1"/>
            <a:r>
              <a:rPr lang="en-CA" dirty="0" smtClean="0">
                <a:latin typeface="Book Antiqua" pitchFamily="18" charset="0"/>
              </a:rPr>
              <a:t>Can not explain </a:t>
            </a:r>
            <a:r>
              <a:rPr lang="en-CA" dirty="0" err="1" smtClean="0">
                <a:latin typeface="Book Antiqua" pitchFamily="18" charset="0"/>
              </a:rPr>
              <a:t>homopolar</a:t>
            </a:r>
            <a:r>
              <a:rPr lang="en-CA" dirty="0" smtClean="0">
                <a:latin typeface="Book Antiqua" pitchFamily="18" charset="0"/>
              </a:rPr>
              <a:t> generator</a:t>
            </a:r>
          </a:p>
          <a:p>
            <a:pPr lvl="1"/>
            <a:r>
              <a:rPr lang="en-CA" dirty="0" smtClean="0">
                <a:latin typeface="Book Antiqua" pitchFamily="18" charset="0"/>
              </a:rPr>
              <a:t>Cannot explain inverse faraday effect</a:t>
            </a:r>
          </a:p>
          <a:p>
            <a:pPr lvl="1"/>
            <a:r>
              <a:rPr lang="en-CA" dirty="0" err="1" smtClean="0">
                <a:latin typeface="Book Antiqua" pitchFamily="18" charset="0"/>
              </a:rPr>
              <a:t>Abranov-Bohm</a:t>
            </a:r>
            <a:r>
              <a:rPr lang="en-CA" dirty="0" smtClean="0">
                <a:latin typeface="Book Antiqua" pitchFamily="18" charset="0"/>
              </a:rPr>
              <a:t> explanation is a </a:t>
            </a:r>
            <a:r>
              <a:rPr lang="en-CA" dirty="0" smtClean="0">
                <a:latin typeface="Book Antiqua" pitchFamily="18" charset="0"/>
              </a:rPr>
              <a:t>stretch</a:t>
            </a:r>
          </a:p>
          <a:p>
            <a:pPr lvl="1"/>
            <a:r>
              <a:rPr lang="en-CA" dirty="0" smtClean="0">
                <a:latin typeface="Book Antiqua" pitchFamily="18" charset="0"/>
              </a:rPr>
              <a:t>Cannot explain the </a:t>
            </a:r>
            <a:r>
              <a:rPr lang="en-CA" dirty="0" err="1" smtClean="0">
                <a:latin typeface="Book Antiqua" pitchFamily="18" charset="0"/>
              </a:rPr>
              <a:t>Sagnac</a:t>
            </a:r>
            <a:r>
              <a:rPr lang="en-CA" dirty="0" smtClean="0">
                <a:latin typeface="Book Antiqua" pitchFamily="18" charset="0"/>
              </a:rPr>
              <a:t> effect</a:t>
            </a:r>
            <a:endParaRPr lang="en-CA" dirty="0" smtClean="0">
              <a:latin typeface="Book Antiqua" pitchFamily="18" charset="0"/>
            </a:endParaRPr>
          </a:p>
          <a:p>
            <a:pPr lvl="1"/>
            <a:r>
              <a:rPr lang="en-CA" dirty="0" smtClean="0">
                <a:latin typeface="Book Antiqua" pitchFamily="18" charset="0"/>
                <a:cs typeface="Arial" pitchFamily="34" charset="0"/>
              </a:rPr>
              <a:t>Polarization of light due to gravity</a:t>
            </a:r>
          </a:p>
          <a:p>
            <a:pPr lvl="1"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Holes in the Standard 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sz="2800" dirty="0" smtClean="0"/>
              <a:t>Multi-universe concept</a:t>
            </a:r>
          </a:p>
          <a:p>
            <a:r>
              <a:rPr lang="en-CA" sz="2800" dirty="0" smtClean="0"/>
              <a:t>Virtual particles</a:t>
            </a:r>
          </a:p>
          <a:p>
            <a:r>
              <a:rPr lang="en-CA" sz="2800" dirty="0" smtClean="0"/>
              <a:t>Conscious thought controls future events</a:t>
            </a:r>
          </a:p>
          <a:p>
            <a:pPr lvl="1"/>
            <a:r>
              <a:rPr lang="en-CA" sz="2800" dirty="0" smtClean="0"/>
              <a:t>pushes Copenhagen model to limit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 Rise of the </a:t>
            </a:r>
            <a:r>
              <a:rPr lang="en-CA" dirty="0" smtClean="0"/>
              <a:t>New Priesthood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String </a:t>
            </a:r>
            <a:r>
              <a:rPr lang="en-CA" dirty="0"/>
              <a:t>theory attempts to incorporate gravity in the standard </a:t>
            </a:r>
            <a:r>
              <a:rPr lang="en-CA" dirty="0" smtClean="0"/>
              <a:t>model (Heisenberg 1940)</a:t>
            </a:r>
          </a:p>
          <a:p>
            <a:r>
              <a:rPr lang="en-CA" dirty="0"/>
              <a:t>M theory or super string </a:t>
            </a:r>
            <a:r>
              <a:rPr lang="en-CA" dirty="0" smtClean="0"/>
              <a:t>theory</a:t>
            </a:r>
          </a:p>
          <a:p>
            <a:pPr lvl="1"/>
            <a:r>
              <a:rPr lang="en-CA" dirty="0"/>
              <a:t>11 dimensions most of </a:t>
            </a:r>
            <a:r>
              <a:rPr lang="en-CA" dirty="0" smtClean="0"/>
              <a:t>which are curled up (1994)</a:t>
            </a:r>
          </a:p>
          <a:p>
            <a:pPr lvl="1"/>
            <a:r>
              <a:rPr lang="en-CA" dirty="0"/>
              <a:t>experimental predictions </a:t>
            </a:r>
            <a:r>
              <a:rPr lang="en-CA" dirty="0" smtClean="0"/>
              <a:t>can’t </a:t>
            </a:r>
            <a:r>
              <a:rPr lang="en-CA" dirty="0"/>
              <a:t>be made to verify its </a:t>
            </a:r>
            <a:r>
              <a:rPr lang="en-CA" dirty="0" smtClean="0"/>
              <a:t>existence</a:t>
            </a:r>
          </a:p>
          <a:p>
            <a:r>
              <a:rPr lang="en-CA" dirty="0" smtClean="0"/>
              <a:t>CERN experiments can`t be duplicated (cost)</a:t>
            </a:r>
          </a:p>
          <a:p>
            <a:pPr lvl="1"/>
            <a:r>
              <a:rPr lang="en-CA" dirty="0" smtClean="0"/>
              <a:t>so goes the scientific method , natural laws understood only by wiser (theoretical only) mediators.</a:t>
            </a:r>
          </a:p>
          <a:p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Are We Due for a New Physics?</a:t>
            </a:r>
            <a:br>
              <a:rPr lang="en-CA" dirty="0" smtClean="0"/>
            </a:br>
            <a:r>
              <a:rPr lang="en-CA" dirty="0" smtClean="0"/>
              <a:t> </a:t>
            </a:r>
            <a:br>
              <a:rPr lang="en-CA" dirty="0" smtClean="0"/>
            </a:br>
            <a:r>
              <a:rPr lang="en-CA" sz="2700" dirty="0" smtClean="0"/>
              <a:t> The standard model is about fifty years old </a:t>
            </a:r>
            <a:r>
              <a:rPr lang="en-CA" sz="2700" dirty="0" smtClean="0"/>
              <a:t>–may be the half live of a physics </a:t>
            </a:r>
            <a:r>
              <a:rPr lang="en-CA" sz="2700" dirty="0" err="1" smtClean="0"/>
              <a:t>paradym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2708920"/>
            <a:ext cx="8229600" cy="4525963"/>
          </a:xfrm>
        </p:spPr>
        <p:txBody>
          <a:bodyPr/>
          <a:lstStyle/>
          <a:p>
            <a:r>
              <a:rPr lang="en-CA" sz="2800" dirty="0" smtClean="0"/>
              <a:t>What happened to “</a:t>
            </a:r>
            <a:r>
              <a:rPr lang="en-CA" sz="2800" dirty="0" err="1" smtClean="0"/>
              <a:t>Okkam</a:t>
            </a:r>
            <a:r>
              <a:rPr lang="en-CA" sz="2800" dirty="0" smtClean="0"/>
              <a:t>” and “Francis Bacon”</a:t>
            </a:r>
          </a:p>
          <a:p>
            <a:pPr lvl="1"/>
            <a:r>
              <a:rPr lang="en-CA" sz="2400" dirty="0" smtClean="0"/>
              <a:t>Has the scientific method been abandoned?</a:t>
            </a:r>
          </a:p>
          <a:p>
            <a:r>
              <a:rPr lang="en-CA" sz="2800" dirty="0" smtClean="0"/>
              <a:t>1925-1950 Einstein  struggled unsuccessfully to combine electromagnetism and gravity using a torsion based geometry developed by Cartan.</a:t>
            </a:r>
          </a:p>
          <a:p>
            <a:pPr lvl="1"/>
            <a:r>
              <a:rPr lang="en-CA" dirty="0" smtClean="0"/>
              <a:t>Einstein maintained </a:t>
            </a:r>
            <a:r>
              <a:rPr lang="en-CA" dirty="0" smtClean="0"/>
              <a:t>that </a:t>
            </a:r>
            <a:r>
              <a:rPr lang="en-CA" dirty="0" smtClean="0"/>
              <a:t>physics was geometry</a:t>
            </a:r>
          </a:p>
          <a:p>
            <a:pPr lvl="1"/>
            <a:r>
              <a:rPr lang="en-CA" dirty="0" smtClean="0"/>
              <a:t>God ”doesn’t play dice with the universe”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Introducing ECE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Building on Einstein &amp; Cartan and employing knowledge gained from developmental work on the B(3) field, EVANS introduced the ECE field theory in 2003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B(3)  is right and left circularly polarized components plus a longitudinal component</a:t>
            </a:r>
            <a:endParaRPr lang="en-CA" dirty="0" smtClean="0"/>
          </a:p>
          <a:p>
            <a:r>
              <a:rPr lang="en-CA" dirty="0" smtClean="0"/>
              <a:t>Einstein’s premise that “Physics </a:t>
            </a:r>
            <a:r>
              <a:rPr lang="en-CA" dirty="0" smtClean="0"/>
              <a:t>=</a:t>
            </a:r>
            <a:r>
              <a:rPr lang="en-CA" dirty="0" smtClean="0"/>
              <a:t> geometry” </a:t>
            </a:r>
            <a:r>
              <a:rPr lang="en-CA" dirty="0" smtClean="0"/>
              <a:t>is the backbone of the theory</a:t>
            </a:r>
          </a:p>
          <a:p>
            <a:r>
              <a:rPr lang="en-CA" dirty="0" smtClean="0"/>
              <a:t>Most suitable geometry was Cartan </a:t>
            </a:r>
            <a:r>
              <a:rPr lang="en-CA" dirty="0" err="1" smtClean="0"/>
              <a:t>torsional</a:t>
            </a:r>
            <a:r>
              <a:rPr lang="en-CA" dirty="0" smtClean="0"/>
              <a:t> geometry which combined gravity through curvature and electromagnetism through torsion.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ECE Theory?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680D-2999-4A46-99E1-C5A8FE19BC95}" type="slidenum">
              <a:rPr lang="en-CA" smtClean="0"/>
              <a:pPr/>
              <a:t>16</a:t>
            </a:fld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3000" dirty="0" smtClean="0"/>
              <a:t>Physical theory that unifies electromagnetism, gravitation, strong and weak forces, and in so doing includes quantum theory, making it ideal for explaining LENR</a:t>
            </a:r>
          </a:p>
          <a:p>
            <a:r>
              <a:rPr lang="en-CA" sz="3000" dirty="0" smtClean="0"/>
              <a:t>Beginnings in 2003 by Myron Evans based on original work done by Einstein and Cartan</a:t>
            </a:r>
          </a:p>
          <a:p>
            <a:r>
              <a:rPr lang="en-CA" sz="3000" dirty="0" smtClean="0"/>
              <a:t>Over 250 topical publications and more than 70 supportive publications in refereed publications, university libraries and government archives, and several websites. </a:t>
            </a:r>
          </a:p>
          <a:p>
            <a:r>
              <a:rPr lang="en-CA" sz="3000" dirty="0" smtClean="0"/>
              <a:t>2 - 3 million website visitors worldwide every year.</a:t>
            </a:r>
          </a:p>
          <a:p>
            <a:pPr>
              <a:buNone/>
            </a:pP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Does ECE Explain</a:t>
            </a:r>
            <a:br>
              <a:rPr lang="en-CA" dirty="0" smtClean="0"/>
            </a:br>
            <a:r>
              <a:rPr lang="en-CA" sz="3100" dirty="0" smtClean="0"/>
              <a:t>(that the Standard Model doesn’t do well </a:t>
            </a:r>
            <a:r>
              <a:rPr lang="en-CA" sz="3100" dirty="0" smtClean="0"/>
              <a:t>if at </a:t>
            </a:r>
            <a:r>
              <a:rPr lang="en-CA" sz="3100" dirty="0" smtClean="0"/>
              <a:t>all)</a:t>
            </a:r>
            <a:endParaRPr lang="en-CA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680D-2999-4A46-99E1-C5A8FE19BC95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85852" y="1600200"/>
            <a:ext cx="7715304" cy="4525963"/>
          </a:xfrm>
        </p:spPr>
        <p:txBody>
          <a:bodyPr>
            <a:normAutofit lnSpcReduction="10000"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LENR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Inverse Faraday Effect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Faraday disk (</a:t>
            </a:r>
            <a:r>
              <a:rPr lang="en-CA" sz="2400" dirty="0" err="1" smtClean="0">
                <a:latin typeface="Arial" pitchFamily="34" charset="0"/>
                <a:cs typeface="Arial" pitchFamily="34" charset="0"/>
              </a:rPr>
              <a:t>homopolar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 generator</a:t>
            </a:r>
          </a:p>
          <a:p>
            <a:r>
              <a:rPr lang="en-CA" sz="2400" dirty="0" err="1" smtClean="0">
                <a:latin typeface="Arial" pitchFamily="34" charset="0"/>
                <a:cs typeface="Arial" pitchFamily="34" charset="0"/>
              </a:rPr>
              <a:t>Aharonov-Bohm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Effect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Polarization of light  due to gravity</a:t>
            </a:r>
          </a:p>
          <a:p>
            <a:r>
              <a:rPr lang="en-CA" sz="2400" dirty="0" err="1" smtClean="0">
                <a:latin typeface="Arial" pitchFamily="34" charset="0"/>
                <a:cs typeface="Arial" pitchFamily="34" charset="0"/>
              </a:rPr>
              <a:t>Sagnac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Effect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Spiral galaxy geometry 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Singularity free cosmology (no dark matter)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Accurate prediction of photon mass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Incorporates quantum vacuum with interactions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And the list goes on.......see (www.AIAS.US)</a:t>
            </a:r>
          </a:p>
          <a:p>
            <a:endParaRPr lang="en-CA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ECE Reduces to Standard Theories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680D-2999-4A46-99E1-C5A8FE19BC95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Mathematically equivalent to Maxwell in absence of matter 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Mathematically equivalent to Einstein in absence of charge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Reduction to wave mechanics</a:t>
            </a:r>
          </a:p>
          <a:p>
            <a:pPr lvl="1"/>
            <a:r>
              <a:rPr lang="en-CA" sz="2000" dirty="0" smtClean="0">
                <a:latin typeface="Arial" pitchFamily="34" charset="0"/>
                <a:cs typeface="Arial" pitchFamily="34" charset="0"/>
              </a:rPr>
              <a:t>Dirac, </a:t>
            </a:r>
            <a:r>
              <a:rPr lang="en-CA" sz="2000" dirty="0" err="1" smtClean="0">
                <a:latin typeface="Arial" pitchFamily="34" charset="0"/>
                <a:cs typeface="Arial" pitchFamily="34" charset="0"/>
              </a:rPr>
              <a:t>Proca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, Schrodinger equations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Particle-particle interactions without virtual particles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Descriptions of weak fields (no Higgs particle)</a:t>
            </a: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Retains field interactions (</a:t>
            </a:r>
            <a:r>
              <a:rPr lang="en-CA" sz="2400" dirty="0" err="1" smtClean="0">
                <a:latin typeface="Arial" pitchFamily="34" charset="0"/>
                <a:cs typeface="Arial" pitchFamily="34" charset="0"/>
              </a:rPr>
              <a:t>em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-gravity, etc.) between all fundamental forces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Properties of ECE Equations</a:t>
            </a:r>
          </a:p>
        </p:txBody>
      </p:sp>
      <p:sp>
        <p:nvSpPr>
          <p:cNvPr id="37890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B0DB05-BCD9-4D92-817C-3DEE3B4DC22B}" type="slidenum">
              <a:rPr lang="de-DE" smtClean="0"/>
              <a:pPr/>
              <a:t>19</a:t>
            </a:fld>
            <a:endParaRPr lang="de-DE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578850" cy="4708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sz="2800" dirty="0" smtClean="0"/>
              <a:t>The ECE equations in </a:t>
            </a:r>
            <a:r>
              <a:rPr lang="de-DE" sz="2800" dirty="0" smtClean="0"/>
              <a:t>a potential </a:t>
            </a:r>
            <a:r>
              <a:rPr lang="de-DE" sz="2800" dirty="0" smtClean="0"/>
              <a:t>representation define three well-defined equation systems (each with 8 equations and 8 unknowns); these can be reduced by antisymmetry conditions and additional constraints</a:t>
            </a:r>
          </a:p>
          <a:p>
            <a:pPr eaLnBrk="1" hangingPunct="1">
              <a:lnSpc>
                <a:spcPct val="80000"/>
              </a:lnSpc>
            </a:pPr>
            <a:r>
              <a:rPr lang="de-DE" sz="2800" dirty="0" smtClean="0"/>
              <a:t>There is much more structure in ECE than in standard theory (Maxwell-Heaviside)</a:t>
            </a:r>
          </a:p>
          <a:p>
            <a:pPr eaLnBrk="1" hangingPunct="1">
              <a:lnSpc>
                <a:spcPct val="80000"/>
              </a:lnSpc>
            </a:pPr>
            <a:r>
              <a:rPr lang="de-DE" sz="2800" dirty="0" smtClean="0"/>
              <a:t>There is no gauge freedom in ECE theory</a:t>
            </a:r>
          </a:p>
          <a:p>
            <a:pPr eaLnBrk="1" hangingPunct="1">
              <a:lnSpc>
                <a:spcPct val="80000"/>
              </a:lnSpc>
            </a:pPr>
            <a:r>
              <a:rPr lang="de-DE" sz="2800" dirty="0" smtClean="0"/>
              <a:t>Resonance structures (self-enforcing oscillations) are possible in Coulomb and Ampère-Maxwell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Topics Covered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Brief history of physics and a look forward</a:t>
            </a:r>
          </a:p>
          <a:p>
            <a:pPr lvl="1"/>
            <a:r>
              <a:rPr lang="en-CA" dirty="0" smtClean="0"/>
              <a:t>Should be done by a historian and sci-fi writer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Brief explanation of ECE theory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LENR and its explanation using ECE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Torsion and Curvature</a:t>
            </a:r>
            <a:br>
              <a:rPr lang="en-CA" dirty="0" smtClean="0"/>
            </a:br>
            <a:r>
              <a:rPr lang="en-CA" sz="2700" dirty="0" err="1" smtClean="0"/>
              <a:t>Fresnet-Serret</a:t>
            </a:r>
            <a:r>
              <a:rPr lang="en-CA" sz="2700" dirty="0" smtClean="0"/>
              <a:t> Formula (1850)</a:t>
            </a:r>
            <a:endParaRPr lang="en-CA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680D-2999-4A46-99E1-C5A8FE19BC95}" type="slidenum">
              <a:rPr lang="en-CA" smtClean="0"/>
              <a:pPr/>
              <a:t>20</a:t>
            </a:fld>
            <a:endParaRPr lang="en-CA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2413" y="1397000"/>
          <a:ext cx="6099175" cy="4062413"/>
        </p:xfrm>
        <a:graphic>
          <a:graphicData uri="http://schemas.openxmlformats.org/presentationml/2006/ole">
            <p:oleObj spid="_x0000_s28674" name="Document" r:id="rId3" imgW="6099262" imgH="4063040" progId="Word.Document.12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83568" y="422837"/>
          <a:ext cx="7272808" cy="6435163"/>
        </p:xfrm>
        <a:graphic>
          <a:graphicData uri="http://schemas.openxmlformats.org/presentationml/2006/ole">
            <p:oleObj spid="_x0000_s28675" name="Document" r:id="rId4" imgW="6399257" imgH="565438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-1116632" y="620688"/>
          <a:ext cx="11377264" cy="5877272"/>
        </p:xfrm>
        <a:graphic>
          <a:graphicData uri="http://schemas.openxmlformats.org/presentationml/2006/ole">
            <p:oleObj spid="_x0000_s63489" name="Document" r:id="rId3" imgW="6098430" imgH="4581526" progId="Word.Document.8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63567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Basic Cartan Geometry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59113" y="2566988"/>
          <a:ext cx="3365500" cy="1443037"/>
        </p:xfrm>
        <a:graphic>
          <a:graphicData uri="http://schemas.openxmlformats.org/presentationml/2006/ole">
            <p:oleObj spid="_x0000_s63490" name="Equation" r:id="rId4" imgW="190476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7586658" cy="1143000"/>
          </a:xfrm>
        </p:spPr>
        <p:txBody>
          <a:bodyPr>
            <a:normAutofit/>
          </a:bodyPr>
          <a:lstStyle/>
          <a:p>
            <a:r>
              <a:rPr lang="en-CA" sz="3200" dirty="0" smtClean="0">
                <a:latin typeface="Arial" pitchFamily="34" charset="0"/>
                <a:cs typeface="Arial" pitchFamily="34" charset="0"/>
              </a:rPr>
              <a:t>ECE Electromagnetism</a:t>
            </a:r>
            <a:endParaRPr lang="en-CA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680D-2999-4A46-99E1-C5A8FE19BC95}" type="slidenum">
              <a:rPr lang="en-CA" smtClean="0"/>
              <a:pPr/>
              <a:t>22</a:t>
            </a:fld>
            <a:endParaRPr lang="en-CA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5" y="3000372"/>
            <a:ext cx="148795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928934"/>
            <a:ext cx="2285265" cy="58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571876"/>
            <a:ext cx="139879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214818"/>
            <a:ext cx="280337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7" y="1500174"/>
            <a:ext cx="4218974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7" y="2143116"/>
            <a:ext cx="3357585" cy="42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rot="5400000">
            <a:off x="2215737" y="4928007"/>
            <a:ext cx="7135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500562" y="1285860"/>
            <a:ext cx="450059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/>
          <p:cNvSpPr/>
          <p:nvPr/>
        </p:nvSpPr>
        <p:spPr>
          <a:xfrm>
            <a:off x="4500562" y="2857496"/>
            <a:ext cx="4500594" cy="19288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4500562" y="5072074"/>
            <a:ext cx="4500594" cy="1428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/>
          <p:cNvSpPr/>
          <p:nvPr/>
        </p:nvSpPr>
        <p:spPr>
          <a:xfrm>
            <a:off x="1071538" y="3357562"/>
            <a:ext cx="3143272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1071538" y="5357826"/>
            <a:ext cx="307183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0418" name="Equation" r:id="rId9" imgW="114120" imgH="215640" progId="Equation.3">
              <p:embed/>
            </p:oleObj>
          </a:graphicData>
        </a:graphic>
      </p:graphicFrame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643050"/>
            <a:ext cx="1143008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1071538" y="1571612"/>
            <a:ext cx="321471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2036745" y="282098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0419" name="Equation" r:id="rId11" imgW="114120" imgH="215640" progId="Equation.3">
              <p:embed/>
            </p:oleObj>
          </a:graphicData>
        </a:graphic>
      </p:graphicFrame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429264"/>
            <a:ext cx="272607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Straight Arrow Connector 53"/>
          <p:cNvCxnSpPr/>
          <p:nvPr/>
        </p:nvCxnSpPr>
        <p:spPr>
          <a:xfrm>
            <a:off x="4286248" y="192880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9" y="5214950"/>
            <a:ext cx="402832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786454"/>
            <a:ext cx="42884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500437"/>
            <a:ext cx="2928958" cy="37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000504"/>
            <a:ext cx="2928958" cy="37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Arrow Connector 41"/>
          <p:cNvCxnSpPr/>
          <p:nvPr/>
        </p:nvCxnSpPr>
        <p:spPr>
          <a:xfrm>
            <a:off x="4214810" y="385762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1" idx="3"/>
          </p:cNvCxnSpPr>
          <p:nvPr/>
        </p:nvCxnSpPr>
        <p:spPr>
          <a:xfrm>
            <a:off x="4143372" y="564357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143636" y="300037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;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ECE Resonance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Euler resonance is inherent in basic equations</a:t>
            </a:r>
          </a:p>
          <a:p>
            <a:pPr lvl="1"/>
            <a:r>
              <a:rPr lang="en-CA" dirty="0" smtClean="0"/>
              <a:t>Resonance within the spin structure of </a:t>
            </a:r>
            <a:r>
              <a:rPr lang="en-CA" dirty="0" err="1" smtClean="0"/>
              <a:t>spacetime</a:t>
            </a:r>
            <a:endParaRPr lang="en-CA" dirty="0" smtClean="0"/>
          </a:p>
          <a:p>
            <a:pPr lvl="2"/>
            <a:r>
              <a:rPr lang="en-CA" dirty="0" smtClean="0"/>
              <a:t> </a:t>
            </a:r>
            <a:r>
              <a:rPr lang="en-CA" dirty="0" err="1" smtClean="0"/>
              <a:t>Homopolar</a:t>
            </a:r>
            <a:r>
              <a:rPr lang="en-CA" dirty="0" smtClean="0"/>
              <a:t> </a:t>
            </a:r>
            <a:r>
              <a:rPr lang="en-CA" dirty="0" smtClean="0"/>
              <a:t>generator</a:t>
            </a:r>
          </a:p>
          <a:p>
            <a:pPr lvl="2"/>
            <a:endParaRPr lang="en-CA" dirty="0" smtClean="0"/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Resonant coupling between the gravitational and electromagnetic fields</a:t>
            </a:r>
          </a:p>
          <a:p>
            <a:pPr lvl="2"/>
            <a:r>
              <a:rPr lang="en-CA" dirty="0" smtClean="0"/>
              <a:t>Floyd Sweet coil</a:t>
            </a:r>
          </a:p>
          <a:p>
            <a:pPr lvl="1"/>
            <a:r>
              <a:rPr lang="en-CA" dirty="0" smtClean="0"/>
              <a:t>Resonance with the ECE vacuum field</a:t>
            </a:r>
          </a:p>
          <a:p>
            <a:pPr lvl="2"/>
            <a:r>
              <a:rPr lang="en-CA" dirty="0" smtClean="0"/>
              <a:t>LENR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699792" y="2708920"/>
          <a:ext cx="2967602" cy="576064"/>
        </p:xfrm>
        <a:graphic>
          <a:graphicData uri="http://schemas.openxmlformats.org/presentationml/2006/ole">
            <p:oleObj spid="_x0000_s72705" name="Equation" r:id="rId3" imgW="2158920" imgH="419040" progId="Equation.3">
              <p:embed/>
            </p:oleObj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2771800" y="5229200"/>
          <a:ext cx="2808982" cy="597868"/>
        </p:xfrm>
        <a:graphic>
          <a:graphicData uri="http://schemas.openxmlformats.org/presentationml/2006/ole">
            <p:oleObj spid="_x0000_s72707" name="Equation" r:id="rId4" imgW="2031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LENR?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Transmutation of one element to another with low energy impacting particles </a:t>
            </a:r>
          </a:p>
          <a:p>
            <a:pPr lvl="1"/>
            <a:r>
              <a:rPr lang="en-CA" dirty="0" smtClean="0"/>
              <a:t>possible release of other particles plus excess energy</a:t>
            </a:r>
          </a:p>
          <a:p>
            <a:r>
              <a:rPr lang="en-CA" dirty="0" smtClean="0"/>
              <a:t>Commercial devices focussing on reactions of  Nickel in water (protons)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ECE Vacuum State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608" y="1556792"/>
            <a:ext cx="7772400" cy="4572000"/>
          </a:xfrm>
        </p:spPr>
        <p:txBody>
          <a:bodyPr/>
          <a:lstStyle/>
          <a:p>
            <a:r>
              <a:rPr lang="en-CA" dirty="0" smtClean="0"/>
              <a:t>Rich vector and scalar potentials fields exist when the electric and magnetic fields are zero</a:t>
            </a:r>
          </a:p>
          <a:p>
            <a:r>
              <a:rPr lang="en-CA" dirty="0" smtClean="0"/>
              <a:t>Current thinking suggests that the vacuum fields may be composed of                   terms or perhaps electromagnetic vortices of the </a:t>
            </a:r>
            <a:r>
              <a:rPr lang="en-CA" dirty="0" err="1" smtClean="0"/>
              <a:t>Beltrami</a:t>
            </a:r>
            <a:r>
              <a:rPr lang="en-CA" dirty="0" smtClean="0"/>
              <a:t> type</a:t>
            </a:r>
            <a:endParaRPr lang="en-CA" dirty="0"/>
          </a:p>
        </p:txBody>
      </p:sp>
      <p:graphicFrame>
        <p:nvGraphicFramePr>
          <p:cNvPr id="70658" name="Object 2"/>
          <p:cNvGraphicFramePr>
            <a:graphicFrameLocks noChangeAspect="1"/>
          </p:cNvGraphicFramePr>
          <p:nvPr/>
        </p:nvGraphicFramePr>
        <p:xfrm>
          <a:off x="3059832" y="2852936"/>
          <a:ext cx="1101725" cy="760412"/>
        </p:xfrm>
        <a:graphic>
          <a:graphicData uri="http://schemas.openxmlformats.org/presentationml/2006/ole">
            <p:oleObj spid="_x0000_s70658" name="Equation" r:id="rId4" imgW="66024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Does ECE Resonance Explain LENR?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It’s been 25 years since Pons and Fleishmann made the physics community squirm, especially the $50 billion hot fusion segment</a:t>
            </a:r>
          </a:p>
          <a:p>
            <a:r>
              <a:rPr lang="en-CA" dirty="0" smtClean="0"/>
              <a:t>Since then</a:t>
            </a:r>
          </a:p>
          <a:p>
            <a:pPr lvl="1"/>
            <a:r>
              <a:rPr lang="en-CA" dirty="0" smtClean="0"/>
              <a:t>Numerous (&gt;1500) replications of the experiment</a:t>
            </a:r>
          </a:p>
          <a:p>
            <a:pPr lvl="1"/>
            <a:r>
              <a:rPr lang="en-CA" dirty="0" smtClean="0"/>
              <a:t>No solid explanation that covers all of the phenomena</a:t>
            </a:r>
          </a:p>
          <a:p>
            <a:pPr lvl="1"/>
            <a:r>
              <a:rPr lang="en-CA" dirty="0" smtClean="0"/>
              <a:t>Commercial devices nearly market ready </a:t>
            </a:r>
          </a:p>
          <a:p>
            <a:pPr lvl="2"/>
            <a:r>
              <a:rPr lang="en-CA" dirty="0" smtClean="0"/>
              <a:t>Rossi device has stability problems</a:t>
            </a:r>
          </a:p>
          <a:p>
            <a:pPr lvl="1"/>
            <a:r>
              <a:rPr lang="en-CA" dirty="0" smtClean="0"/>
              <a:t>DOE this year allows funding for LENR in a disruptive technology funding program.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Levels of Explanation using ECE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Semi-classical resonant coupling of the </a:t>
            </a:r>
            <a:r>
              <a:rPr lang="en-CA" dirty="0" err="1" smtClean="0"/>
              <a:t>em</a:t>
            </a:r>
            <a:r>
              <a:rPr lang="en-CA" dirty="0" smtClean="0"/>
              <a:t> field to the nucleus</a:t>
            </a:r>
          </a:p>
          <a:p>
            <a:pPr lvl="1"/>
            <a:r>
              <a:rPr lang="en-CA" dirty="0" smtClean="0"/>
              <a:t>Non- relativistic quantum field using ECE electrodynamics</a:t>
            </a:r>
          </a:p>
          <a:p>
            <a:pPr lvl="1"/>
            <a:r>
              <a:rPr lang="en-CA" dirty="0" smtClean="0"/>
              <a:t>Relativistic quantum field using ECE electrodynamics</a:t>
            </a:r>
          </a:p>
          <a:p>
            <a:r>
              <a:rPr lang="en-CA" dirty="0" smtClean="0"/>
              <a:t>ECE collision theory with variable mass</a:t>
            </a:r>
          </a:p>
          <a:p>
            <a:r>
              <a:rPr lang="en-CA" dirty="0" smtClean="0"/>
              <a:t>Resonant interactions with vacuum field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LENR and ECE -  an example </a:t>
            </a:r>
            <a:br>
              <a:rPr lang="en-CA" dirty="0" smtClean="0"/>
            </a:br>
            <a:endParaRPr lang="en-CA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Consider following tentative LENR reaction</a:t>
            </a:r>
          </a:p>
          <a:p>
            <a:pPr>
              <a:buNone/>
            </a:pPr>
            <a:r>
              <a:rPr lang="en-CA" dirty="0" smtClean="0"/>
              <a:t>		 </a:t>
            </a:r>
          </a:p>
          <a:p>
            <a:pPr>
              <a:buNone/>
            </a:pPr>
            <a:r>
              <a:rPr lang="en-CA" dirty="0" smtClean="0"/>
              <a:t> </a:t>
            </a:r>
          </a:p>
          <a:p>
            <a:r>
              <a:rPr lang="en-CA" dirty="0" smtClean="0"/>
              <a:t>ECE can explain this on several levels</a:t>
            </a:r>
          </a:p>
          <a:p>
            <a:pPr lvl="1"/>
            <a:r>
              <a:rPr lang="en-CA" dirty="0" smtClean="0"/>
              <a:t>Non-relativistic quantum tunneling of proton dragging a quantized electromagnetic potential into the nucleus with it.</a:t>
            </a:r>
          </a:p>
          <a:p>
            <a:pPr lvl="1"/>
            <a:r>
              <a:rPr lang="en-CA" dirty="0" smtClean="0"/>
              <a:t>Relativistic quantum tunneling with electromagnetic </a:t>
            </a:r>
            <a:r>
              <a:rPr lang="en-CA" dirty="0" smtClean="0"/>
              <a:t>potential again dragging a quantized electromagnetic potential into the nucleus </a:t>
            </a:r>
            <a:endParaRPr lang="en-CA" dirty="0" smtClean="0"/>
          </a:p>
          <a:p>
            <a:pPr lvl="1"/>
            <a:r>
              <a:rPr lang="en-CA" dirty="0" smtClean="0"/>
              <a:t>ECE impact theory incorporating change of mass, electromagnetic effects, space time curvature</a:t>
            </a:r>
          </a:p>
          <a:p>
            <a:pPr lvl="1"/>
            <a:r>
              <a:rPr lang="en-CA" dirty="0" smtClean="0"/>
              <a:t>Enhanced proton potential using vacuum state resonance</a:t>
            </a:r>
          </a:p>
          <a:p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5539" name="Equation" r:id="rId3" imgW="11412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5540" name="Equation" r:id="rId4" imgW="114120" imgH="215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63688" y="2132856"/>
          <a:ext cx="5348594" cy="504056"/>
        </p:xfrm>
        <a:graphic>
          <a:graphicData uri="http://schemas.openxmlformats.org/presentationml/2006/ole">
            <p:oleObj spid="_x0000_s65541" name="Equation" r:id="rId5" imgW="24256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Non-Relativistic Quantum Tunneling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Standard model predicts negligible quantum tunneling</a:t>
            </a:r>
          </a:p>
          <a:p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3848" y="2636912"/>
          <a:ext cx="1880096" cy="1222062"/>
        </p:xfrm>
        <a:graphic>
          <a:graphicData uri="http://schemas.openxmlformats.org/presentationml/2006/ole">
            <p:oleObj spid="_x0000_s68610" name="Equation" r:id="rId4" imgW="1015920" imgH="6602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32138" y="4292600"/>
          <a:ext cx="3571875" cy="936625"/>
        </p:xfrm>
        <a:graphic>
          <a:graphicData uri="http://schemas.openxmlformats.org/presentationml/2006/ole">
            <p:oleObj spid="_x0000_s68611" name="Equation" r:id="rId5" imgW="18414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Pleasant State of Affairs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By the last half of the nineteenth century, the physics community </a:t>
            </a:r>
            <a:r>
              <a:rPr lang="en-CA" dirty="0" smtClean="0"/>
              <a:t>had over a period of about a hundred years</a:t>
            </a:r>
            <a:endParaRPr lang="en-CA" dirty="0" smtClean="0"/>
          </a:p>
          <a:p>
            <a:pPr lvl="1"/>
            <a:r>
              <a:rPr lang="en-CA" dirty="0" smtClean="0"/>
              <a:t>Unified electricity and magnetism</a:t>
            </a:r>
          </a:p>
          <a:p>
            <a:pPr lvl="1"/>
            <a:r>
              <a:rPr lang="en-CA" dirty="0" smtClean="0"/>
              <a:t>Accepted wave theory over particles for light</a:t>
            </a:r>
          </a:p>
          <a:p>
            <a:pPr lvl="1"/>
            <a:r>
              <a:rPr lang="en-CA" dirty="0" smtClean="0"/>
              <a:t>Completely explained thermodynamics</a:t>
            </a:r>
          </a:p>
          <a:p>
            <a:pPr lvl="1"/>
            <a:r>
              <a:rPr lang="en-CA" dirty="0" smtClean="0"/>
              <a:t>Could predict solid, fluid, and gaseous flow</a:t>
            </a:r>
          </a:p>
          <a:p>
            <a:pPr lvl="1"/>
            <a:r>
              <a:rPr lang="en-CA" dirty="0" smtClean="0"/>
              <a:t>Explained the motion of stars and planets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Non-Relativistic ECE </a:t>
            </a:r>
            <a:br>
              <a:rPr lang="en-CA" dirty="0" smtClean="0"/>
            </a:br>
            <a:r>
              <a:rPr lang="en-CA" sz="2700" dirty="0" smtClean="0"/>
              <a:t>Square Well Potential</a:t>
            </a:r>
            <a:endParaRPr lang="en-CA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projectile </a:t>
            </a:r>
            <a:r>
              <a:rPr lang="en-CA" dirty="0" smtClean="0"/>
              <a:t>particle </a:t>
            </a:r>
            <a:r>
              <a:rPr lang="en-CA" dirty="0" smtClean="0"/>
              <a:t>tunnels </a:t>
            </a:r>
            <a:r>
              <a:rPr lang="en-CA" dirty="0" smtClean="0"/>
              <a:t>into particle at rest</a:t>
            </a:r>
          </a:p>
          <a:p>
            <a:pPr>
              <a:buNone/>
            </a:pPr>
            <a:endParaRPr lang="en-CA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216775" y="5373688"/>
          <a:ext cx="831850" cy="771525"/>
        </p:xfrm>
        <a:graphic>
          <a:graphicData uri="http://schemas.openxmlformats.org/presentationml/2006/ole">
            <p:oleObj spid="_x0000_s74759" name="Equation" r:id="rId3" imgW="545760" imgH="507960" progId="Equation.3">
              <p:embed/>
            </p:oleObj>
          </a:graphicData>
        </a:graphic>
      </p:graphicFrame>
      <p:pic>
        <p:nvPicPr>
          <p:cNvPr id="11" name="Picture 10" descr="relativistic quantum tunneling uft228 2d graph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780928"/>
            <a:ext cx="5688632" cy="3760818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923928" y="4005064"/>
          <a:ext cx="4477879" cy="1152128"/>
        </p:xfrm>
        <a:graphic>
          <a:graphicData uri="http://schemas.openxmlformats.org/presentationml/2006/ole">
            <p:oleObj spid="_x0000_s74757" name="Equation" r:id="rId5" imgW="2666880" imgH="68580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300192" y="5373216"/>
          <a:ext cx="565150" cy="1047750"/>
        </p:xfrm>
        <a:graphic>
          <a:graphicData uri="http://schemas.openxmlformats.org/presentationml/2006/ole">
            <p:oleObj spid="_x0000_s74758" name="Equation" r:id="rId6" imgW="3553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Relativistic ECE </a:t>
            </a:r>
            <a:br>
              <a:rPr lang="en-CA" dirty="0" smtClean="0"/>
            </a:br>
            <a:r>
              <a:rPr lang="en-CA" sz="2700" dirty="0" smtClean="0"/>
              <a:t>Wood-Saxon Potential</a:t>
            </a:r>
            <a:endParaRPr lang="en-CA" sz="2700" dirty="0"/>
          </a:p>
        </p:txBody>
      </p:sp>
      <p:pic>
        <p:nvPicPr>
          <p:cNvPr id="4" name="Content Placeholder 3" descr="uft 229 -1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772816"/>
            <a:ext cx="5000871" cy="3528392"/>
          </a:xfr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5778" name="Equation" r:id="rId4" imgW="114120" imgH="215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5779" name="Equation" r:id="rId5" imgW="114120" imgH="215640" progId="Equation.3">
              <p:embed/>
            </p:oleObj>
          </a:graphicData>
        </a:graphic>
      </p:graphicFrame>
      <p:graphicFrame>
        <p:nvGraphicFramePr>
          <p:cNvPr id="75780" name="Object 4"/>
          <p:cNvGraphicFramePr>
            <a:graphicFrameLocks noChangeAspect="1"/>
          </p:cNvGraphicFramePr>
          <p:nvPr/>
        </p:nvGraphicFramePr>
        <p:xfrm>
          <a:off x="3392488" y="2997200"/>
          <a:ext cx="4200525" cy="1222375"/>
        </p:xfrm>
        <a:graphic>
          <a:graphicData uri="http://schemas.openxmlformats.org/presentationml/2006/ole">
            <p:oleObj spid="_x0000_s75780" name="Equation" r:id="rId6" imgW="2882880" imgH="838080" progId="Equation.3">
              <p:embed/>
            </p:oleObj>
          </a:graphicData>
        </a:graphic>
      </p:graphicFrame>
      <p:graphicFrame>
        <p:nvGraphicFramePr>
          <p:cNvPr id="75781" name="Object 5"/>
          <p:cNvGraphicFramePr>
            <a:graphicFrameLocks noChangeAspect="1"/>
          </p:cNvGraphicFramePr>
          <p:nvPr/>
        </p:nvGraphicFramePr>
        <p:xfrm>
          <a:off x="6660232" y="4365104"/>
          <a:ext cx="1439412" cy="936104"/>
        </p:xfrm>
        <a:graphic>
          <a:graphicData uri="http://schemas.openxmlformats.org/presentationml/2006/ole">
            <p:oleObj spid="_x0000_s75781" name="Equation" r:id="rId7" imgW="10159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772400" cy="1143000"/>
          </a:xfrm>
        </p:spPr>
        <p:txBody>
          <a:bodyPr/>
          <a:lstStyle/>
          <a:p>
            <a:r>
              <a:rPr lang="en-CA" dirty="0" smtClean="0"/>
              <a:t>Vacuum </a:t>
            </a:r>
            <a:r>
              <a:rPr lang="en-CA" dirty="0" smtClean="0"/>
              <a:t>State Resonance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sz="2400" dirty="0" smtClean="0"/>
              <a:t>Resonance with ECE </a:t>
            </a:r>
            <a:r>
              <a:rPr lang="en-CA" sz="2400" dirty="0" smtClean="0"/>
              <a:t>vacuum state </a:t>
            </a:r>
            <a:r>
              <a:rPr lang="en-CA" sz="2400" dirty="0" smtClean="0"/>
              <a:t>where </a:t>
            </a:r>
            <a:r>
              <a:rPr lang="en-CA" sz="2400" dirty="0" smtClean="0"/>
              <a:t>electric and magnetic fields are globally zero.</a:t>
            </a:r>
          </a:p>
          <a:p>
            <a:pPr lvl="1"/>
            <a:r>
              <a:rPr lang="en-CA" sz="2400" dirty="0" smtClean="0"/>
              <a:t>Supports a myriad of hyperbolic tangent wavelets or perhaps  </a:t>
            </a:r>
            <a:r>
              <a:rPr lang="en-CA" sz="2400" dirty="0" err="1" smtClean="0"/>
              <a:t>Beltrami</a:t>
            </a:r>
            <a:r>
              <a:rPr lang="en-CA" sz="2400" dirty="0" smtClean="0"/>
              <a:t> vortices</a:t>
            </a:r>
          </a:p>
          <a:p>
            <a:pPr lvl="1"/>
            <a:r>
              <a:rPr lang="en-CA" dirty="0" smtClean="0"/>
              <a:t>Driving “force” and damping agent in ECE Coulomb’s Law</a:t>
            </a:r>
            <a:endParaRPr lang="en-CA" sz="2400" dirty="0" smtClean="0"/>
          </a:p>
          <a:p>
            <a:pPr lvl="1">
              <a:buNone/>
            </a:pP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1720" y="3789040"/>
          <a:ext cx="4475162" cy="952500"/>
        </p:xfrm>
        <a:graphic>
          <a:graphicData uri="http://schemas.openxmlformats.org/presentationml/2006/ole">
            <p:oleObj spid="_x0000_s77826" name="Equation" r:id="rId3" imgW="2031840" imgH="431640" progId="Equation.3">
              <p:embed/>
            </p:oleObj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1403648" y="4725144"/>
          <a:ext cx="5691188" cy="1655762"/>
        </p:xfrm>
        <a:graphic>
          <a:graphicData uri="http://schemas.openxmlformats.org/presentationml/2006/ole">
            <p:oleObj spid="_x0000_s77827" name="Equation" r:id="rId4" imgW="288288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Vacuum Resonance</a:t>
            </a:r>
            <a:endParaRPr lang="en-CA" dirty="0"/>
          </a:p>
        </p:txBody>
      </p:sp>
      <p:pic>
        <p:nvPicPr>
          <p:cNvPr id="4" name="Picture 3" descr="uft 259- series 2-2.bmp"/>
          <p:cNvPicPr>
            <a:picLocks noChangeAspect="1"/>
          </p:cNvPicPr>
          <p:nvPr/>
        </p:nvPicPr>
        <p:blipFill>
          <a:blip r:embed="rId4" cstate="print"/>
          <a:srcRect t="6452"/>
          <a:stretch>
            <a:fillRect/>
          </a:stretch>
        </p:blipFill>
        <p:spPr>
          <a:xfrm>
            <a:off x="755576" y="1916832"/>
            <a:ext cx="6753019" cy="4176464"/>
          </a:xfrm>
          <a:prstGeom prst="rect">
            <a:avLst/>
          </a:prstGeom>
        </p:spPr>
      </p:pic>
      <p:graphicFrame>
        <p:nvGraphicFramePr>
          <p:cNvPr id="78850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5220072" y="1916832"/>
          <a:ext cx="3132137" cy="1905000"/>
        </p:xfrm>
        <a:graphic>
          <a:graphicData uri="http://schemas.openxmlformats.org/presentationml/2006/ole">
            <p:oleObj spid="_x0000_s78850" name="Equation" r:id="rId5" imgW="1879560" imgH="1143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Will This Help?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Commercial attempts at LENR and other so called over unit energy sources have failed </a:t>
            </a:r>
            <a:r>
              <a:rPr lang="en-CA" dirty="0" smtClean="0"/>
              <a:t>because of</a:t>
            </a:r>
            <a:endParaRPr lang="en-CA" dirty="0" smtClean="0"/>
          </a:p>
          <a:p>
            <a:pPr lvl="1"/>
            <a:r>
              <a:rPr lang="en-CA" dirty="0" smtClean="0"/>
              <a:t>Explosions caused by perhaps an uncontrolled resonant effect</a:t>
            </a:r>
          </a:p>
          <a:p>
            <a:pPr lvl="1"/>
            <a:r>
              <a:rPr lang="en-CA" dirty="0" smtClean="0"/>
              <a:t>Designs too sensitive to material and manufacturing variability</a:t>
            </a:r>
          </a:p>
          <a:p>
            <a:pPr lvl="1"/>
            <a:r>
              <a:rPr lang="en-CA" dirty="0" smtClean="0"/>
              <a:t>Location sensitivity (gravitational  variation)</a:t>
            </a:r>
            <a:endParaRPr lang="en-CA" dirty="0"/>
          </a:p>
        </p:txBody>
      </p:sp>
      <p:graphicFrame>
        <p:nvGraphicFramePr>
          <p:cNvPr id="80898" name="Object 2"/>
          <p:cNvGraphicFramePr>
            <a:graphicFrameLocks noChangeAspect="1"/>
          </p:cNvGraphicFramePr>
          <p:nvPr/>
        </p:nvGraphicFramePr>
        <p:xfrm>
          <a:off x="2339752" y="4077072"/>
          <a:ext cx="4475163" cy="952500"/>
        </p:xfrm>
        <a:graphic>
          <a:graphicData uri="http://schemas.openxmlformats.org/presentationml/2006/ole">
            <p:oleObj spid="_x0000_s80898" name="Equation" r:id="rId3" imgW="2031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Only </a:t>
            </a:r>
            <a:r>
              <a:rPr lang="en-CA" dirty="0" smtClean="0"/>
              <a:t>future work will </a:t>
            </a:r>
            <a:r>
              <a:rPr lang="en-CA" dirty="0" smtClean="0"/>
              <a:t>reveal the truth!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Pleasant State of Affairs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Maxwell claimed that the only thing a physicist needed was a paper and pencil</a:t>
            </a:r>
          </a:p>
          <a:p>
            <a:r>
              <a:rPr lang="en-CA" dirty="0" smtClean="0"/>
              <a:t>Michelson </a:t>
            </a:r>
            <a:r>
              <a:rPr lang="en-CA" dirty="0"/>
              <a:t>said in 1894 that all the fundamental discoveries had been made and subsequent developments would be in the sixth decimal place</a:t>
            </a:r>
            <a:r>
              <a:rPr lang="en-CA" dirty="0" smtClean="0"/>
              <a:t>.</a:t>
            </a:r>
          </a:p>
          <a:p>
            <a:r>
              <a:rPr lang="en-CA" dirty="0" smtClean="0"/>
              <a:t>Experimental science was obsolete; physicists were feeling pretty smug.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Holes in the Armour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err="1"/>
              <a:t>Fraunhoffer</a:t>
            </a:r>
            <a:r>
              <a:rPr lang="en-CA" dirty="0"/>
              <a:t> -spectral lines, discrete spectrum for </a:t>
            </a:r>
            <a:r>
              <a:rPr lang="en-CA" dirty="0" smtClean="0"/>
              <a:t>light (1817)</a:t>
            </a:r>
          </a:p>
          <a:p>
            <a:r>
              <a:rPr lang="en-CA" dirty="0"/>
              <a:t>ultraviolet catastrophe </a:t>
            </a:r>
            <a:r>
              <a:rPr lang="en-CA" dirty="0" smtClean="0"/>
              <a:t>– radiated energy proportional to T</a:t>
            </a:r>
            <a:r>
              <a:rPr lang="en-CA" baseline="30000" dirty="0" smtClean="0"/>
              <a:t>4 </a:t>
            </a:r>
            <a:r>
              <a:rPr lang="en-CA" dirty="0" smtClean="0"/>
              <a:t>(1879)</a:t>
            </a:r>
          </a:p>
          <a:p>
            <a:r>
              <a:rPr lang="en-CA" dirty="0"/>
              <a:t>photoelectric effect </a:t>
            </a:r>
            <a:r>
              <a:rPr lang="en-CA" dirty="0" smtClean="0"/>
              <a:t>-energy </a:t>
            </a:r>
            <a:r>
              <a:rPr lang="en-CA" dirty="0" smtClean="0"/>
              <a:t>of ejected </a:t>
            </a:r>
            <a:r>
              <a:rPr lang="en-CA" dirty="0"/>
              <a:t>electrons </a:t>
            </a:r>
            <a:r>
              <a:rPr lang="en-CA" dirty="0" smtClean="0"/>
              <a:t>depended </a:t>
            </a:r>
            <a:r>
              <a:rPr lang="en-CA" dirty="0" smtClean="0"/>
              <a:t>on frequency not </a:t>
            </a:r>
            <a:r>
              <a:rPr lang="en-CA" dirty="0" smtClean="0"/>
              <a:t>intensity of incident light </a:t>
            </a:r>
            <a:r>
              <a:rPr lang="en-CA" dirty="0" smtClean="0"/>
              <a:t>(1887)</a:t>
            </a:r>
          </a:p>
          <a:p>
            <a:r>
              <a:rPr lang="en-CA" dirty="0" smtClean="0"/>
              <a:t>Michelson-</a:t>
            </a:r>
            <a:r>
              <a:rPr lang="en-CA" dirty="0" err="1" smtClean="0"/>
              <a:t>Moreley</a:t>
            </a:r>
            <a:r>
              <a:rPr lang="en-CA" dirty="0" smtClean="0"/>
              <a:t> </a:t>
            </a:r>
            <a:r>
              <a:rPr lang="en-CA" dirty="0"/>
              <a:t>experiment – speed of light independent of </a:t>
            </a:r>
            <a:r>
              <a:rPr lang="en-CA" dirty="0" smtClean="0"/>
              <a:t>source-no ether (1887)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Explaining Holes in the Armour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Planck  </a:t>
            </a:r>
            <a:r>
              <a:rPr lang="en-CA" dirty="0" smtClean="0"/>
              <a:t>proposed radiation </a:t>
            </a:r>
            <a:r>
              <a:rPr lang="en-CA" dirty="0"/>
              <a:t>energy </a:t>
            </a:r>
            <a:r>
              <a:rPr lang="en-CA" dirty="0" smtClean="0"/>
              <a:t>is proportional </a:t>
            </a:r>
            <a:r>
              <a:rPr lang="en-CA" dirty="0"/>
              <a:t>to frequency and is </a:t>
            </a:r>
            <a:r>
              <a:rPr lang="en-CA" dirty="0" smtClean="0"/>
              <a:t>quantized (1900)</a:t>
            </a:r>
          </a:p>
          <a:p>
            <a:r>
              <a:rPr lang="en-CA" dirty="0"/>
              <a:t>Einstein – photoelectric effect and wave-particle duality of </a:t>
            </a:r>
            <a:r>
              <a:rPr lang="en-CA" dirty="0" smtClean="0"/>
              <a:t>light (1905</a:t>
            </a:r>
            <a:r>
              <a:rPr lang="en-CA" dirty="0" smtClean="0"/>
              <a:t>)</a:t>
            </a:r>
          </a:p>
          <a:p>
            <a:r>
              <a:rPr lang="en-CA" dirty="0" smtClean="0"/>
              <a:t>Wave-particle duality (started around 1900 but culminated by de Broglie- 1924)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Explaining Holes in the Armour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Einstein – Special </a:t>
            </a:r>
            <a:r>
              <a:rPr lang="en-CA" dirty="0" smtClean="0"/>
              <a:t>Relativity (1905)</a:t>
            </a:r>
          </a:p>
          <a:p>
            <a:r>
              <a:rPr lang="en-CA" dirty="0"/>
              <a:t>Bohr model of </a:t>
            </a:r>
            <a:r>
              <a:rPr lang="en-CA" dirty="0" smtClean="0"/>
              <a:t>atom (1913)</a:t>
            </a:r>
          </a:p>
          <a:p>
            <a:r>
              <a:rPr lang="en-CA" dirty="0" smtClean="0"/>
              <a:t>Einstein- </a:t>
            </a:r>
            <a:r>
              <a:rPr lang="en-CA" dirty="0"/>
              <a:t>General </a:t>
            </a:r>
            <a:r>
              <a:rPr lang="en-CA" dirty="0" smtClean="0"/>
              <a:t>Relativity (1915)</a:t>
            </a:r>
          </a:p>
          <a:p>
            <a:r>
              <a:rPr lang="en-CA" dirty="0" err="1" smtClean="0"/>
              <a:t>Eddington</a:t>
            </a:r>
            <a:r>
              <a:rPr lang="en-CA" dirty="0" smtClean="0"/>
              <a:t>-bending </a:t>
            </a:r>
            <a:r>
              <a:rPr lang="en-CA" dirty="0"/>
              <a:t>of starlight </a:t>
            </a:r>
            <a:r>
              <a:rPr lang="en-CA" dirty="0" smtClean="0"/>
              <a:t>(1919)</a:t>
            </a:r>
          </a:p>
          <a:p>
            <a:r>
              <a:rPr lang="en-CA" dirty="0"/>
              <a:t>Heisenberg’s uncertainty </a:t>
            </a:r>
            <a:r>
              <a:rPr lang="en-CA" dirty="0" smtClean="0"/>
              <a:t>principle (1925)</a:t>
            </a:r>
          </a:p>
          <a:p>
            <a:r>
              <a:rPr lang="en-CA" dirty="0" smtClean="0"/>
              <a:t>Schrodinger’s quantum </a:t>
            </a:r>
            <a:r>
              <a:rPr lang="en-CA" dirty="0"/>
              <a:t>mechanics </a:t>
            </a:r>
            <a:r>
              <a:rPr lang="en-CA" dirty="0" smtClean="0"/>
              <a:t>formulated(1925)</a:t>
            </a:r>
          </a:p>
          <a:p>
            <a:r>
              <a:rPr lang="en-CA" dirty="0" smtClean="0"/>
              <a:t>Whole raft of particle discoveries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5BZTQK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2852936"/>
            <a:ext cx="2520280" cy="3602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Then Came the Standard 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6156176" cy="3672407"/>
          </a:xfrm>
        </p:spPr>
        <p:txBody>
          <a:bodyPr>
            <a:normAutofit/>
          </a:bodyPr>
          <a:lstStyle/>
          <a:p>
            <a:r>
              <a:rPr lang="en-CA" sz="2400" dirty="0" smtClean="0"/>
              <a:t>By the mid-twentieth century the groundwork for a new physics was in place</a:t>
            </a:r>
          </a:p>
          <a:p>
            <a:r>
              <a:rPr lang="en-CA" sz="2400" dirty="0" smtClean="0"/>
              <a:t>Murray </a:t>
            </a:r>
            <a:r>
              <a:rPr lang="en-CA" sz="2400" dirty="0"/>
              <a:t>Gell-Mann quark </a:t>
            </a:r>
            <a:r>
              <a:rPr lang="en-CA" sz="2400" dirty="0" smtClean="0"/>
              <a:t>model (1963)</a:t>
            </a:r>
          </a:p>
          <a:p>
            <a:r>
              <a:rPr lang="en-CA" sz="2400" dirty="0" smtClean="0"/>
              <a:t>Weinberg-Glashow electroweak theory (1967)</a:t>
            </a:r>
          </a:p>
          <a:p>
            <a:r>
              <a:rPr lang="en-CA" sz="2400" dirty="0"/>
              <a:t>Standard model </a:t>
            </a:r>
            <a:r>
              <a:rPr lang="en-CA" sz="2400" dirty="0" smtClean="0"/>
              <a:t>proposed (1973)</a:t>
            </a:r>
          </a:p>
          <a:p>
            <a:pPr lvl="1"/>
            <a:r>
              <a:rPr lang="en-CA" sz="2400" dirty="0" smtClean="0"/>
              <a:t>61 elementary particles</a:t>
            </a:r>
          </a:p>
          <a:p>
            <a:pPr lvl="1"/>
            <a:r>
              <a:rPr lang="en-CA" sz="2400" dirty="0" smtClean="0"/>
              <a:t>Come in colours and flavours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Standard Model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Quarks and Leptons-elementary particles</a:t>
            </a:r>
            <a:endParaRPr lang="en-CA" dirty="0"/>
          </a:p>
          <a:p>
            <a:r>
              <a:rPr lang="en-CA" dirty="0" smtClean="0"/>
              <a:t>Force </a:t>
            </a:r>
            <a:r>
              <a:rPr lang="en-CA" dirty="0"/>
              <a:t>carriers-virtual particles</a:t>
            </a:r>
          </a:p>
          <a:p>
            <a:pPr lvl="1"/>
            <a:r>
              <a:rPr lang="en-CA" dirty="0" smtClean="0"/>
              <a:t>gluon-strong </a:t>
            </a:r>
            <a:r>
              <a:rPr lang="en-CA" dirty="0"/>
              <a:t>force</a:t>
            </a:r>
          </a:p>
          <a:p>
            <a:pPr lvl="1"/>
            <a:r>
              <a:rPr lang="en-CA" dirty="0" smtClean="0"/>
              <a:t>photon-electromagnetic </a:t>
            </a:r>
            <a:r>
              <a:rPr lang="en-CA" dirty="0"/>
              <a:t>force and weak force</a:t>
            </a:r>
          </a:p>
          <a:p>
            <a:r>
              <a:rPr lang="en-CA" dirty="0" smtClean="0"/>
              <a:t>Higgs </a:t>
            </a:r>
            <a:r>
              <a:rPr lang="en-CA" dirty="0"/>
              <a:t>particle </a:t>
            </a:r>
            <a:r>
              <a:rPr lang="en-CA" dirty="0" smtClean="0"/>
              <a:t>(proposed 1964)</a:t>
            </a:r>
          </a:p>
          <a:p>
            <a:pPr lvl="1"/>
            <a:r>
              <a:rPr lang="en-CA" dirty="0" smtClean="0"/>
              <a:t>discovered </a:t>
            </a:r>
            <a:r>
              <a:rPr lang="en-CA" dirty="0"/>
              <a:t>2012-13??explains mass, etc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Is it an experimental artifact?</a:t>
            </a:r>
            <a:endParaRPr lang="en-CA" dirty="0"/>
          </a:p>
          <a:p>
            <a:r>
              <a:rPr lang="en-CA" dirty="0" smtClean="0"/>
              <a:t>Gravity </a:t>
            </a:r>
            <a:r>
              <a:rPr lang="en-CA" dirty="0"/>
              <a:t>not included in standard model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637</TotalTime>
  <Words>1334</Words>
  <Application>Microsoft Office PowerPoint</Application>
  <PresentationFormat>On-screen Show (4:3)</PresentationFormat>
  <Paragraphs>194</Paragraphs>
  <Slides>35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Equity</vt:lpstr>
      <vt:lpstr>Document</vt:lpstr>
      <vt:lpstr>Equation</vt:lpstr>
      <vt:lpstr>Microsoft Equation 3.0</vt:lpstr>
      <vt:lpstr>Basics of ECE Theory</vt:lpstr>
      <vt:lpstr>Topics Covered</vt:lpstr>
      <vt:lpstr>A Pleasant State of Affairs</vt:lpstr>
      <vt:lpstr>A Pleasant State of Affairs</vt:lpstr>
      <vt:lpstr>Holes in the Armour</vt:lpstr>
      <vt:lpstr>Explaining Holes in the Armour</vt:lpstr>
      <vt:lpstr>Explaining Holes in the Armour</vt:lpstr>
      <vt:lpstr>Then Came the Standard Model</vt:lpstr>
      <vt:lpstr>The Standard Model</vt:lpstr>
      <vt:lpstr>Holes in the Standard Model</vt:lpstr>
      <vt:lpstr>Holes in the Standard Model</vt:lpstr>
      <vt:lpstr>Holes in the Standard Model</vt:lpstr>
      <vt:lpstr>The Rise of the New Priesthood</vt:lpstr>
      <vt:lpstr>  Are We Due for a New Physics?    The standard model is about fifty years old –may be the half live of a physics paradym</vt:lpstr>
      <vt:lpstr>Introducing ECE Theory</vt:lpstr>
      <vt:lpstr>What is ECE Theory?</vt:lpstr>
      <vt:lpstr>What Does ECE Explain (that the Standard Model doesn’t do well if at all)</vt:lpstr>
      <vt:lpstr>ECE Reduces to Standard Theories</vt:lpstr>
      <vt:lpstr>Properties of ECE Equations</vt:lpstr>
      <vt:lpstr>Torsion and Curvature Fresnet-Serret Formula (1850)</vt:lpstr>
      <vt:lpstr>Basic Cartan Geometry </vt:lpstr>
      <vt:lpstr>ECE Electromagnetism</vt:lpstr>
      <vt:lpstr>ECE Resonance</vt:lpstr>
      <vt:lpstr>What is LENR?</vt:lpstr>
      <vt:lpstr>ECE Vacuum State</vt:lpstr>
      <vt:lpstr>Does ECE Resonance Explain LENR?</vt:lpstr>
      <vt:lpstr>Levels of Explanation using ECE</vt:lpstr>
      <vt:lpstr>LENR and ECE -  an example  </vt:lpstr>
      <vt:lpstr>Non-Relativistic Quantum Tunneling</vt:lpstr>
      <vt:lpstr>Non-Relativistic ECE  Square Well Potential</vt:lpstr>
      <vt:lpstr>Relativistic ECE  Wood-Saxon Potential</vt:lpstr>
      <vt:lpstr>Vacuum State Resonance</vt:lpstr>
      <vt:lpstr>Vacuum Resonance</vt:lpstr>
      <vt:lpstr>How Will This Help?</vt:lpstr>
      <vt:lpstr>Only future work will reveal the truth!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Doc</dc:creator>
  <cp:lastModifiedBy>Doc</cp:lastModifiedBy>
  <cp:revision>112</cp:revision>
  <dcterms:created xsi:type="dcterms:W3CDTF">2014-03-06T16:58:23Z</dcterms:created>
  <dcterms:modified xsi:type="dcterms:W3CDTF">2014-03-21T02:30:48Z</dcterms:modified>
</cp:coreProperties>
</file>